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2" r:id="rId8"/>
    <p:sldId id="263" r:id="rId9"/>
    <p:sldId id="264" r:id="rId10"/>
    <p:sldId id="265" r:id="rId11"/>
    <p:sldId id="261" r:id="rId12"/>
    <p:sldId id="266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0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4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9100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33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2975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17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63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9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9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09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8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8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2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275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50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CBE72-7AAD-4996-A5F8-C73614EBB7F7}" type="datetimeFigureOut">
              <a:rPr lang="en-US" smtClean="0"/>
              <a:t>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43D7D3-E1D1-4788-B042-F93FF5092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2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3AD49-BC28-42FC-9365-DEB64ABCD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6333" y="812409"/>
            <a:ext cx="8915399" cy="2262781"/>
          </a:xfrm>
        </p:spPr>
        <p:txBody>
          <a:bodyPr/>
          <a:lstStyle/>
          <a:p>
            <a:pPr algn="ctr"/>
            <a:r>
              <a:rPr lang="en-US" dirty="0"/>
              <a:t>Computing Fundamentals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97EA26-B3FC-4AD6-9100-2F8FC60AF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6333" y="5282419"/>
            <a:ext cx="8915399" cy="76317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Elements of a Personal Computer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03BEB57-0781-4AF7-A1D7-8249AEF87261}"/>
              </a:ext>
            </a:extLst>
          </p:cNvPr>
          <p:cNvSpPr txBox="1">
            <a:spLocks/>
          </p:cNvSpPr>
          <p:nvPr/>
        </p:nvSpPr>
        <p:spPr>
          <a:xfrm>
            <a:off x="2406333" y="4519247"/>
            <a:ext cx="8915399" cy="7631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</a:rPr>
              <a:t>lecture 2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2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84D4-4713-4C41-843C-B573568B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985"/>
          </a:xfrm>
        </p:spPr>
        <p:txBody>
          <a:bodyPr/>
          <a:lstStyle/>
          <a:p>
            <a:r>
              <a:rPr lang="en-US" dirty="0"/>
              <a:t>Looking at the System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A3F3-0F52-43BD-AC53-99D798500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4080"/>
            <a:ext cx="8915400" cy="214359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 openings at the back of a system unit, to allow you to add items such as sound cards,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printers,network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cards, etc.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3CD912-3A5A-4DF5-80AF-A2BD1C358A9C}"/>
              </a:ext>
            </a:extLst>
          </p:cNvPr>
          <p:cNvSpPr txBox="1">
            <a:spLocks/>
          </p:cNvSpPr>
          <p:nvPr/>
        </p:nvSpPr>
        <p:spPr>
          <a:xfrm>
            <a:off x="2589212" y="1379095"/>
            <a:ext cx="8911687" cy="7549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/>
              <a:t> Expansion slots</a:t>
            </a:r>
          </a:p>
        </p:txBody>
      </p:sp>
    </p:spTree>
    <p:extLst>
      <p:ext uri="{BB962C8B-B14F-4D97-AF65-F5344CB8AC3E}">
        <p14:creationId xmlns:p14="http://schemas.microsoft.com/office/powerpoint/2010/main" val="3346782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99FB6-6A69-44F9-BF79-61BCFF530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F31E4-E79B-4B1E-9E68-CFF9641A7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189"/>
            <a:ext cx="8915400" cy="442589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For a computer to store information, it needs to have memory chips installed. Memory is measured in bytes; in very simple terms, one byte is equal to one character.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Officially, computers are developed using a numbering system of 1s and 0s. These two unique numbers represent the charged or uncharged nature of electricity and are known as the binary system. 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These two digits essentially make a bit and eight bits make one byte.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4698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99FB6-6A69-44F9-BF79-61BCFF530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F31E4-E79B-4B1E-9E68-CFF9641A7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189"/>
            <a:ext cx="8915400" cy="442589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 following shows how computer technology and the requirement for storage capacity have grown: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Size in “bytes”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1 Kilobyte (KB) = 1,024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1 Megabyte (MB) = 1,048,576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1 Gigabyte (GB) = 1,073,741,824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1 Terabyte (TB) = 1,099,511,627,776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1 Petabyte (PB) = 1,125,899,906,842,624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3510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99FB6-6A69-44F9-BF79-61BCFF530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F31E4-E79B-4B1E-9E68-CFF9641A7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40189"/>
            <a:ext cx="8915400" cy="442589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All data processed in a computer is made up of bytes, in various combinations as calculated by the computer.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Every file used in a software program by the computer has a specific file size, based on the instructions for that feature.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The larger the file is, the more memory you will need to process the information in the file and to store the file. Even if a file is not being stored on the computer, it still requires memory to process 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0322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84D4-4713-4C41-843C-B573568B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985"/>
          </a:xfrm>
        </p:spPr>
        <p:txBody>
          <a:bodyPr/>
          <a:lstStyle/>
          <a:p>
            <a:r>
              <a:rPr lang="en-US" dirty="0"/>
              <a:t>Looking at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A3F3-0F52-43BD-AC53-99D798500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71555"/>
            <a:ext cx="8915400" cy="368008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a group of integrated circuits responsible for starting the computer, checking RAM, and loading the</a:t>
            </a:r>
            <a:r>
              <a:rPr lang="ar-IQ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operating system 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occurs only when the computer is first turned on or when you have to restart the computer.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does not perform any tasks other than to read the information and process it based on the device.</a:t>
            </a: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3CD912-3A5A-4DF5-80AF-A2BD1C358A9C}"/>
              </a:ext>
            </a:extLst>
          </p:cNvPr>
          <p:cNvSpPr txBox="1">
            <a:spLocks/>
          </p:cNvSpPr>
          <p:nvPr/>
        </p:nvSpPr>
        <p:spPr>
          <a:xfrm>
            <a:off x="2589212" y="1379095"/>
            <a:ext cx="8911687" cy="75498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/>
              <a:t>• Read Only Memory Basic Input/Output System (ROM BIOS)</a:t>
            </a:r>
          </a:p>
        </p:txBody>
      </p:sp>
    </p:spTree>
    <p:extLst>
      <p:ext uri="{BB962C8B-B14F-4D97-AF65-F5344CB8AC3E}">
        <p14:creationId xmlns:p14="http://schemas.microsoft.com/office/powerpoint/2010/main" val="249525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84D4-4713-4C41-843C-B573568B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985"/>
          </a:xfrm>
        </p:spPr>
        <p:txBody>
          <a:bodyPr/>
          <a:lstStyle/>
          <a:p>
            <a:r>
              <a:rPr lang="en-US" dirty="0"/>
              <a:t>Looking at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A3F3-0F52-43BD-AC53-99D798500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71555"/>
            <a:ext cx="8915400" cy="406233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located on the motherboard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electronic pool of memory where the computer can hold programs and data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RAM temporarily holds the current software program and the current data created by the user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RAM is volatile – it only works when the computer is turned on and the information “vanishes” when the</a:t>
            </a:r>
            <a:r>
              <a:rPr lang="ar-IQ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computer is turned off.</a:t>
            </a: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3CD912-3A5A-4DF5-80AF-A2BD1C358A9C}"/>
              </a:ext>
            </a:extLst>
          </p:cNvPr>
          <p:cNvSpPr txBox="1">
            <a:spLocks/>
          </p:cNvSpPr>
          <p:nvPr/>
        </p:nvSpPr>
        <p:spPr>
          <a:xfrm>
            <a:off x="2589212" y="1379095"/>
            <a:ext cx="8911687" cy="7549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/>
              <a:t>• Random Access Memory (RAM)</a:t>
            </a:r>
          </a:p>
        </p:txBody>
      </p:sp>
    </p:spTree>
    <p:extLst>
      <p:ext uri="{BB962C8B-B14F-4D97-AF65-F5344CB8AC3E}">
        <p14:creationId xmlns:p14="http://schemas.microsoft.com/office/powerpoint/2010/main" val="2197099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84D4-4713-4C41-843C-B573568B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985"/>
          </a:xfrm>
        </p:spPr>
        <p:txBody>
          <a:bodyPr/>
          <a:lstStyle/>
          <a:p>
            <a:r>
              <a:rPr lang="en-US" dirty="0"/>
              <a:t>Looking at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A3F3-0F52-43BD-AC53-99D798500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71555"/>
            <a:ext cx="8915400" cy="406233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helps speed up the processor by storing frequently used instructions and data in this area.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Dynamic RAM (DRAM) constantly changes, using what it needs based on the instructions being</a:t>
            </a:r>
            <a:r>
              <a:rPr lang="ar-IQ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performed, and constantly “refreshes” itself. 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Static RAM (SRAM) is a specific amount of RAM that never needs to be refreshed, and </a:t>
            </a:r>
            <a:r>
              <a:rPr lang="en-US" sz="2400">
                <a:solidFill>
                  <a:srgbClr val="000000"/>
                </a:solidFill>
                <a:latin typeface="Calibri" panose="020F0502020204030204" pitchFamily="34" charset="0"/>
              </a:rPr>
              <a:t>is traditionally faster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and more reliable. </a:t>
            </a: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3CD912-3A5A-4DF5-80AF-A2BD1C358A9C}"/>
              </a:ext>
            </a:extLst>
          </p:cNvPr>
          <p:cNvSpPr txBox="1">
            <a:spLocks/>
          </p:cNvSpPr>
          <p:nvPr/>
        </p:nvSpPr>
        <p:spPr>
          <a:xfrm>
            <a:off x="2589212" y="1379095"/>
            <a:ext cx="8911687" cy="7549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/>
              <a:t>• Cache Memory</a:t>
            </a:r>
          </a:p>
        </p:txBody>
      </p:sp>
    </p:spTree>
    <p:extLst>
      <p:ext uri="{BB962C8B-B14F-4D97-AF65-F5344CB8AC3E}">
        <p14:creationId xmlns:p14="http://schemas.microsoft.com/office/powerpoint/2010/main" val="48470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0B241-7B8C-494E-9B9C-321823631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Elements of a Personal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C23C0-A46D-4E25-AE6C-78B3FAA2F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334125"/>
            <a:ext cx="8915400" cy="552387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 elements of personal computer system: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 equipment itself (computer, monitor, printer, etc.) is called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HARDware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because you can physically touch the components.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Programs are called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SOFTware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as they function only while the computer is on. A software program is a set of coded instructions the computer uses in a series of on/off signals to carry out the user’s task.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These on/off signals begin when you first turn on the computer. Without electricity the computer cannot function. 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13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81C90-F9D9-498C-998D-421FE0E5C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Elements of a Personal Computer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A2EFE-D19F-423F-8FA9-076C06169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804472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 four major hardware component parts called internal or external devices that make up the system include:</a:t>
            </a:r>
            <a:endParaRPr lang="en-US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95743A6-4532-4FC9-9EC4-0AD6DC350A43}"/>
              </a:ext>
            </a:extLst>
          </p:cNvPr>
          <p:cNvSpPr txBox="1">
            <a:spLocks/>
          </p:cNvSpPr>
          <p:nvPr/>
        </p:nvSpPr>
        <p:spPr>
          <a:xfrm>
            <a:off x="2589212" y="3166672"/>
            <a:ext cx="8915400" cy="30742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central processing unit (CPU) 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input/output (I/O) devices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random access memory (RAM)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storage devices </a:t>
            </a:r>
            <a:endParaRPr lang="en-US" sz="3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7D3883A-97BD-4758-8817-1C6CB30D738A}"/>
              </a:ext>
            </a:extLst>
          </p:cNvPr>
          <p:cNvSpPr txBox="1">
            <a:spLocks/>
          </p:cNvSpPr>
          <p:nvPr/>
        </p:nvSpPr>
        <p:spPr>
          <a:xfrm>
            <a:off x="2589212" y="5665033"/>
            <a:ext cx="8915400" cy="8044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An internal device installs inside the system unit, and an external device plugs into a connection on the computer.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9628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E3097-4319-4A41-A255-8BEDCDF1B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the System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D889A-E04B-4AE6-AEA3-EC38A3644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68905"/>
            <a:ext cx="8915400" cy="2378439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The system unit or box is often the most important and expensive part of the computer. A desktop box or a tower box provides the same functionality.</a:t>
            </a:r>
          </a:p>
          <a:p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Separate devices inside the box perform specialized functions for the computer:</a:t>
            </a:r>
          </a:p>
          <a:p>
            <a:endParaRPr lang="en-US" sz="24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03A0131-9E82-40C5-8E0D-7D3D58996174}"/>
              </a:ext>
            </a:extLst>
          </p:cNvPr>
          <p:cNvSpPr txBox="1">
            <a:spLocks/>
          </p:cNvSpPr>
          <p:nvPr/>
        </p:nvSpPr>
        <p:spPr>
          <a:xfrm>
            <a:off x="2589212" y="4047344"/>
            <a:ext cx="8915400" cy="2378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Motherboard</a:t>
            </a:r>
          </a:p>
          <a:p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Microprocessor</a:t>
            </a:r>
          </a:p>
          <a:p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Power Supply</a:t>
            </a:r>
          </a:p>
          <a:p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•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Expansion slots</a:t>
            </a:r>
          </a:p>
        </p:txBody>
      </p:sp>
    </p:spTree>
    <p:extLst>
      <p:ext uri="{BB962C8B-B14F-4D97-AF65-F5344CB8AC3E}">
        <p14:creationId xmlns:p14="http://schemas.microsoft.com/office/powerpoint/2010/main" val="38741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84D4-4713-4C41-843C-B573568B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985"/>
          </a:xfrm>
        </p:spPr>
        <p:txBody>
          <a:bodyPr/>
          <a:lstStyle/>
          <a:p>
            <a:r>
              <a:rPr lang="en-US" dirty="0"/>
              <a:t>Looking at the System Unit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3CD912-3A5A-4DF5-80AF-A2BD1C358A9C}"/>
              </a:ext>
            </a:extLst>
          </p:cNvPr>
          <p:cNvSpPr txBox="1">
            <a:spLocks/>
          </p:cNvSpPr>
          <p:nvPr/>
        </p:nvSpPr>
        <p:spPr>
          <a:xfrm>
            <a:off x="2589212" y="1379095"/>
            <a:ext cx="8911687" cy="7549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/>
              <a:t>Motherboard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A773BA-7B78-4E0F-9152-6E369F292C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629" y="2001833"/>
            <a:ext cx="6085737" cy="4386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7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84D4-4713-4C41-843C-B573568B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985"/>
          </a:xfrm>
        </p:spPr>
        <p:txBody>
          <a:bodyPr/>
          <a:lstStyle/>
          <a:p>
            <a:r>
              <a:rPr lang="en-US" dirty="0"/>
              <a:t>Looking at the System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A3F3-0F52-43BD-AC53-99D798500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98820"/>
            <a:ext cx="8915400" cy="50591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largest electronic circuit board and consists of the CPU, RAM, and ROM BIOS.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any smaller circuit boards plugged into prefabricated expansion slots are called daughterboards.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expansion slots expand your computer by adding items such as graphics video card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peripheral component interconnect (PCI) slots add new components or cards such as a modem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input/output ports are connectors for various input or output devices such as USB mouse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accelerated graphics port (AGP) slot is for a card that can handle 3-D graphics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central processing unit (CPU) slot contains the microprocessor chip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random access memory (RAM) slot is designed for these types of memory chips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system clock determines time and date as set in the BIOS and runs on battery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3CD912-3A5A-4DF5-80AF-A2BD1C358A9C}"/>
              </a:ext>
            </a:extLst>
          </p:cNvPr>
          <p:cNvSpPr txBox="1">
            <a:spLocks/>
          </p:cNvSpPr>
          <p:nvPr/>
        </p:nvSpPr>
        <p:spPr>
          <a:xfrm>
            <a:off x="2589212" y="1379095"/>
            <a:ext cx="8911687" cy="7549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/>
              <a:t>Motherboard</a:t>
            </a:r>
          </a:p>
        </p:txBody>
      </p:sp>
    </p:spTree>
    <p:extLst>
      <p:ext uri="{BB962C8B-B14F-4D97-AF65-F5344CB8AC3E}">
        <p14:creationId xmlns:p14="http://schemas.microsoft.com/office/powerpoint/2010/main" val="206916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84D4-4713-4C41-843C-B573568B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985"/>
          </a:xfrm>
        </p:spPr>
        <p:txBody>
          <a:bodyPr/>
          <a:lstStyle/>
          <a:p>
            <a:r>
              <a:rPr lang="en-US" dirty="0"/>
              <a:t>Looking at the System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A3F3-0F52-43BD-AC53-99D798500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98820"/>
            <a:ext cx="8915400" cy="505918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“brain” of the computer, located on the motherboard; also known as the central processing unit (CPU) 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instructions from the software programs and the user are received and executed here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each model or type processes information and instructions at speeds measured in megahertz (MHz) or gigahertz (GHz):</a:t>
            </a: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3CD912-3A5A-4DF5-80AF-A2BD1C358A9C}"/>
              </a:ext>
            </a:extLst>
          </p:cNvPr>
          <p:cNvSpPr txBox="1">
            <a:spLocks/>
          </p:cNvSpPr>
          <p:nvPr/>
        </p:nvSpPr>
        <p:spPr>
          <a:xfrm>
            <a:off x="2589212" y="1379095"/>
            <a:ext cx="8911687" cy="7549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/>
              <a:t>Microprocessor</a:t>
            </a:r>
          </a:p>
          <a:p>
            <a:endParaRPr lang="en-US" sz="2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2CC865-7B83-49CF-8C6C-7D9DA025D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218" y="4455019"/>
            <a:ext cx="4046050" cy="227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235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84D4-4713-4C41-843C-B573568B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985"/>
          </a:xfrm>
        </p:spPr>
        <p:txBody>
          <a:bodyPr/>
          <a:lstStyle/>
          <a:p>
            <a:r>
              <a:rPr lang="en-US" dirty="0"/>
              <a:t>Looking at the System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A3F3-0F52-43BD-AC53-99D798500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98820"/>
            <a:ext cx="8915400" cy="5059180"/>
          </a:xfrm>
        </p:spPr>
        <p:txBody>
          <a:bodyPr>
            <a:normAutofit lnSpcReduction="10000"/>
          </a:bodyPr>
          <a:lstStyle/>
          <a:p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</a:rPr>
              <a:t>Processor (CPU) MHz or GHz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8088 (XT) 4 to 10 MHz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80286 (286 or AT) 8 to 16 MHz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80386SX/DX (386SX/DX) 16 to 33 MHz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80486 (486) 25 to 100 MHz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Pentium 60 to 200 MHz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6x86 120 to 166 MHz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Pentium (MMX) 166 to 200 MHz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Pentium PRO 150 to 200 MHz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Pentium II 200 to 400 MHz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Pentium III 500 MHz to 1.2 GHz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Pentium 4 or Pentium M 1.4 to 3.2+ GHz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</a:rPr>
              <a:t>Pentium 5 5 GHz to 7 GHz </a:t>
            </a: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3CD912-3A5A-4DF5-80AF-A2BD1C358A9C}"/>
              </a:ext>
            </a:extLst>
          </p:cNvPr>
          <p:cNvSpPr txBox="1">
            <a:spLocks/>
          </p:cNvSpPr>
          <p:nvPr/>
        </p:nvSpPr>
        <p:spPr>
          <a:xfrm>
            <a:off x="2589212" y="1379095"/>
            <a:ext cx="8911687" cy="7549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/>
              <a:t>Microprocessor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49062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484D4-4713-4C41-843C-B573568BD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985"/>
          </a:xfrm>
        </p:spPr>
        <p:txBody>
          <a:bodyPr/>
          <a:lstStyle/>
          <a:p>
            <a:r>
              <a:rPr lang="en-US" dirty="0"/>
              <a:t>Looking at the System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A3F3-0F52-43BD-AC53-99D7985004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57203"/>
            <a:ext cx="8915400" cy="214359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converts the AC (alternating current) coming from a wall outlet to DC (direct current) format</a:t>
            </a:r>
          </a:p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–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must be between 5v and 12v, with 5v needed for the circuit boards and 12v for hard drives and CD-ROMs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13CD912-3A5A-4DF5-80AF-A2BD1C358A9C}"/>
              </a:ext>
            </a:extLst>
          </p:cNvPr>
          <p:cNvSpPr txBox="1">
            <a:spLocks/>
          </p:cNvSpPr>
          <p:nvPr/>
        </p:nvSpPr>
        <p:spPr>
          <a:xfrm>
            <a:off x="2589212" y="1379095"/>
            <a:ext cx="8911687" cy="7549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/>
              <a:t>Power Supply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59AF0B-CFBC-435A-A1F4-7E2CE60E11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720" y="4412873"/>
            <a:ext cx="2926080" cy="194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52908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</TotalTime>
  <Words>1103</Words>
  <Application>Microsoft Office PowerPoint</Application>
  <PresentationFormat>Widescreen</PresentationFormat>
  <Paragraphs>94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</vt:lpstr>
      <vt:lpstr>Wingdings 3</vt:lpstr>
      <vt:lpstr>Wisp</vt:lpstr>
      <vt:lpstr>Computing Fundamentals</vt:lpstr>
      <vt:lpstr>Elements of a Personal Computer</vt:lpstr>
      <vt:lpstr>Elements of a Personal Computer</vt:lpstr>
      <vt:lpstr>Looking at the System Unit</vt:lpstr>
      <vt:lpstr>Looking at the System Unit</vt:lpstr>
      <vt:lpstr>Looking at the System Unit</vt:lpstr>
      <vt:lpstr>Looking at the System Unit</vt:lpstr>
      <vt:lpstr>Looking at the System Unit</vt:lpstr>
      <vt:lpstr>Looking at the System Unit</vt:lpstr>
      <vt:lpstr>Looking at the System Unit</vt:lpstr>
      <vt:lpstr>Looking at Memory</vt:lpstr>
      <vt:lpstr>Looking at Memory</vt:lpstr>
      <vt:lpstr>Looking at Memory</vt:lpstr>
      <vt:lpstr>Looking at Memory</vt:lpstr>
      <vt:lpstr>Looking at Memory</vt:lpstr>
      <vt:lpstr>Looking at Memory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Mohammed</dc:creator>
  <cp:lastModifiedBy>Maher</cp:lastModifiedBy>
  <cp:revision>36</cp:revision>
  <dcterms:created xsi:type="dcterms:W3CDTF">2021-01-15T14:30:59Z</dcterms:created>
  <dcterms:modified xsi:type="dcterms:W3CDTF">2021-01-24T20:13:18Z</dcterms:modified>
</cp:coreProperties>
</file>